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64" r:id="rId4"/>
    <p:sldId id="262" r:id="rId5"/>
    <p:sldId id="263" r:id="rId6"/>
    <p:sldId id="260" r:id="rId7"/>
    <p:sldId id="261" r:id="rId8"/>
    <p:sldId id="259" r:id="rId9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Estilo temático 2 - Énfasis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5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s-PE"/>
              <a:t>Categoria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s-PE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>
                <a:rot lat="0" lon="0" rev="1200000"/>
              </a:lightRig>
            </a:scene3d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P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Hoja1!$Q$19:$Q$21</c:f>
              <c:numCache>
                <c:formatCode>0%</c:formatCode>
                <c:ptCount val="3"/>
                <c:pt idx="0">
                  <c:v>0.70588235294117652</c:v>
                </c:pt>
                <c:pt idx="1">
                  <c:v>0.17647058823529413</c:v>
                </c:pt>
                <c:pt idx="2">
                  <c:v>0.11764705882352941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90190312"/>
        <c:axId val="190184432"/>
        <c:axId val="0"/>
      </c:bar3DChart>
      <c:catAx>
        <c:axId val="19019031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PE"/>
          </a:p>
        </c:txPr>
        <c:crossAx val="190184432"/>
        <c:crosses val="autoZero"/>
        <c:auto val="1"/>
        <c:lblAlgn val="ctr"/>
        <c:lblOffset val="100"/>
        <c:noMultiLvlLbl val="0"/>
      </c:catAx>
      <c:valAx>
        <c:axId val="190184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PE"/>
          </a:p>
        </c:txPr>
        <c:crossAx val="190190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s-P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PE" dirty="0" smtClean="0"/>
              <a:t>Estado de Centros</a:t>
            </a:r>
            <a:r>
              <a:rPr lang="es-PE" baseline="0" dirty="0" smtClean="0"/>
              <a:t> Educativos</a:t>
            </a:r>
            <a:endParaRPr lang="es-PE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PE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PE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Hoja1!$B$20:$B$21</c:f>
              <c:strCache>
                <c:ptCount val="2"/>
                <c:pt idx="0">
                  <c:v>Bueno</c:v>
                </c:pt>
                <c:pt idx="1">
                  <c:v>Regular</c:v>
                </c:pt>
              </c:strCache>
            </c:strRef>
          </c:cat>
          <c:val>
            <c:numRef>
              <c:f>Hoja1!$D$20:$D$21</c:f>
              <c:numCache>
                <c:formatCode>0%</c:formatCode>
                <c:ptCount val="2"/>
                <c:pt idx="0">
                  <c:v>0.5</c:v>
                </c:pt>
                <c:pt idx="1">
                  <c:v>0.5</c:v>
                </c:pt>
              </c:numCache>
            </c:numRef>
          </c:val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PE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P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s-PE"/>
              <a:t>Nieveles de</a:t>
            </a:r>
            <a:r>
              <a:rPr lang="es-PE" baseline="0"/>
              <a:t> Educación</a:t>
            </a:r>
            <a:endParaRPr lang="es-PE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s-PE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>
                <a:rot lat="0" lon="0" rev="1200000"/>
              </a:lightRig>
            </a:scene3d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P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Hoja1!$B$24:$B$27</c:f>
              <c:strCache>
                <c:ptCount val="4"/>
                <c:pt idx="0">
                  <c:v>Superior</c:v>
                </c:pt>
                <c:pt idx="1">
                  <c:v>Técnico</c:v>
                </c:pt>
                <c:pt idx="2">
                  <c:v>Primaria - Secundaria</c:v>
                </c:pt>
                <c:pt idx="3">
                  <c:v>Inicial</c:v>
                </c:pt>
              </c:strCache>
            </c:strRef>
          </c:cat>
          <c:val>
            <c:numRef>
              <c:f>Hoja1!$D$24:$D$27</c:f>
              <c:numCache>
                <c:formatCode>0%</c:formatCode>
                <c:ptCount val="4"/>
                <c:pt idx="0">
                  <c:v>8.3333333333333329E-2</c:v>
                </c:pt>
                <c:pt idx="1">
                  <c:v>0.33333333333333331</c:v>
                </c:pt>
                <c:pt idx="2">
                  <c:v>0.33333333333333331</c:v>
                </c:pt>
                <c:pt idx="3">
                  <c:v>0.25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92523568"/>
        <c:axId val="192525920"/>
        <c:axId val="0"/>
      </c:bar3DChart>
      <c:catAx>
        <c:axId val="192523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PE"/>
          </a:p>
        </c:txPr>
        <c:crossAx val="192525920"/>
        <c:crosses val="autoZero"/>
        <c:auto val="1"/>
        <c:lblAlgn val="ctr"/>
        <c:lblOffset val="100"/>
        <c:noMultiLvlLbl val="0"/>
      </c:catAx>
      <c:valAx>
        <c:axId val="192525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PE"/>
          </a:p>
        </c:txPr>
        <c:crossAx val="192523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s-P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EEE99-7951-4F14-AF28-5EC693943D36}" type="datetimeFigureOut">
              <a:rPr lang="es-PE" smtClean="0"/>
              <a:t>03/07/2015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2DC0D-5560-4C23-A696-12192803ED8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50029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EEE99-7951-4F14-AF28-5EC693943D36}" type="datetimeFigureOut">
              <a:rPr lang="es-PE" smtClean="0"/>
              <a:t>03/07/2015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2DC0D-5560-4C23-A696-12192803ED8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98415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EEE99-7951-4F14-AF28-5EC693943D36}" type="datetimeFigureOut">
              <a:rPr lang="es-PE" smtClean="0"/>
              <a:t>03/07/2015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2DC0D-5560-4C23-A696-12192803ED8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56309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EEE99-7951-4F14-AF28-5EC693943D36}" type="datetimeFigureOut">
              <a:rPr lang="es-PE" smtClean="0"/>
              <a:t>03/07/2015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2DC0D-5560-4C23-A696-12192803ED8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232821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EEE99-7951-4F14-AF28-5EC693943D36}" type="datetimeFigureOut">
              <a:rPr lang="es-PE" smtClean="0"/>
              <a:t>03/07/2015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2DC0D-5560-4C23-A696-12192803ED8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793288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EEE99-7951-4F14-AF28-5EC693943D36}" type="datetimeFigureOut">
              <a:rPr lang="es-PE" smtClean="0"/>
              <a:t>03/07/2015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2DC0D-5560-4C23-A696-12192803ED8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516486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EEE99-7951-4F14-AF28-5EC693943D36}" type="datetimeFigureOut">
              <a:rPr lang="es-PE" smtClean="0"/>
              <a:t>03/07/2015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2DC0D-5560-4C23-A696-12192803ED8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946903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EEE99-7951-4F14-AF28-5EC693943D36}" type="datetimeFigureOut">
              <a:rPr lang="es-PE" smtClean="0"/>
              <a:t>03/07/2015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2DC0D-5560-4C23-A696-12192803ED8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123251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EEE99-7951-4F14-AF28-5EC693943D36}" type="datetimeFigureOut">
              <a:rPr lang="es-PE" smtClean="0"/>
              <a:t>03/07/2015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2DC0D-5560-4C23-A696-12192803ED8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46767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EEE99-7951-4F14-AF28-5EC693943D36}" type="datetimeFigureOut">
              <a:rPr lang="es-PE" smtClean="0"/>
              <a:t>03/07/2015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C7C2DC0D-5560-4C23-A696-12192803ED8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20354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EEE99-7951-4F14-AF28-5EC693943D36}" type="datetimeFigureOut">
              <a:rPr lang="es-PE" smtClean="0"/>
              <a:t>03/07/2015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2DC0D-5560-4C23-A696-12192803ED8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20884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EEE99-7951-4F14-AF28-5EC693943D36}" type="datetimeFigureOut">
              <a:rPr lang="es-PE" smtClean="0"/>
              <a:t>03/07/2015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2DC0D-5560-4C23-A696-12192803ED8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89888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EEE99-7951-4F14-AF28-5EC693943D36}" type="datetimeFigureOut">
              <a:rPr lang="es-PE" smtClean="0"/>
              <a:t>03/07/2015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2DC0D-5560-4C23-A696-12192803ED8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58505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EEE99-7951-4F14-AF28-5EC693943D36}" type="datetimeFigureOut">
              <a:rPr lang="es-PE" smtClean="0"/>
              <a:t>03/07/2015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2DC0D-5560-4C23-A696-12192803ED8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47854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EEE99-7951-4F14-AF28-5EC693943D36}" type="datetimeFigureOut">
              <a:rPr lang="es-PE" smtClean="0"/>
              <a:t>03/07/2015</a:t>
            </a:fld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2DC0D-5560-4C23-A696-12192803ED8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54718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EEE99-7951-4F14-AF28-5EC693943D36}" type="datetimeFigureOut">
              <a:rPr lang="es-PE" smtClean="0"/>
              <a:t>03/07/2015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2DC0D-5560-4C23-A696-12192803ED8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54421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EEE99-7951-4F14-AF28-5EC693943D36}" type="datetimeFigureOut">
              <a:rPr lang="es-PE" smtClean="0"/>
              <a:t>03/07/2015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2DC0D-5560-4C23-A696-12192803ED8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32215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F6EEE99-7951-4F14-AF28-5EC693943D36}" type="datetimeFigureOut">
              <a:rPr lang="es-PE" smtClean="0"/>
              <a:t>03/07/2015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7C2DC0D-5560-4C23-A696-12192803ED8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34594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MAPEO DE CIUDADES SECUNDARIAS</a:t>
            </a:r>
            <a:endParaRPr lang="es-P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PE" dirty="0" smtClean="0"/>
              <a:t>En caso de Sismo</a:t>
            </a:r>
          </a:p>
        </p:txBody>
      </p:sp>
      <p:sp>
        <p:nvSpPr>
          <p:cNvPr id="4" name="Rectángulo 3"/>
          <p:cNvSpPr/>
          <p:nvPr/>
        </p:nvSpPr>
        <p:spPr>
          <a:xfrm>
            <a:off x="8365251" y="4690534"/>
            <a:ext cx="31377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Participantes: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i="1" dirty="0" smtClean="0"/>
              <a:t>Deyvi Gonzales Torres.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i="1" dirty="0" smtClean="0"/>
              <a:t>Naysha Luque Velazco.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i="1" dirty="0" smtClean="0"/>
              <a:t>Alipio E. Mercado Huaycho.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i="1" dirty="0" err="1" smtClean="0"/>
              <a:t>Moises</a:t>
            </a:r>
            <a:r>
              <a:rPr lang="es-PE" i="1" dirty="0" smtClean="0"/>
              <a:t> Loaiza Cereceda.</a:t>
            </a:r>
          </a:p>
        </p:txBody>
      </p:sp>
      <p:sp>
        <p:nvSpPr>
          <p:cNvPr id="5" name="Rectángulo 4"/>
          <p:cNvSpPr/>
          <p:nvPr/>
        </p:nvSpPr>
        <p:spPr>
          <a:xfrm>
            <a:off x="6061765" y="6336440"/>
            <a:ext cx="1357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i="1" dirty="0" smtClean="0"/>
              <a:t>Cusco - Perú</a:t>
            </a:r>
            <a:endParaRPr lang="es-PE" i="1" dirty="0"/>
          </a:p>
        </p:txBody>
      </p:sp>
    </p:spTree>
    <p:extLst>
      <p:ext uri="{BB962C8B-B14F-4D97-AF65-F5344CB8AC3E}">
        <p14:creationId xmlns:p14="http://schemas.microsoft.com/office/powerpoint/2010/main" val="403293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84311" y="74640"/>
            <a:ext cx="10018713" cy="768219"/>
          </a:xfrm>
        </p:spPr>
        <p:txBody>
          <a:bodyPr/>
          <a:lstStyle/>
          <a:p>
            <a:r>
              <a:rPr lang="es-P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DISEÑO, MAPAS, TABLAS Y GRAFICOS</a:t>
            </a:r>
            <a:endParaRPr lang="es-P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988805" y="1627407"/>
            <a:ext cx="966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TABLAS</a:t>
            </a:r>
            <a:endParaRPr lang="es-PE" dirty="0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548128"/>
              </p:ext>
            </p:extLst>
          </p:nvPr>
        </p:nvGraphicFramePr>
        <p:xfrm>
          <a:off x="2121704" y="2225610"/>
          <a:ext cx="9067799" cy="2756535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02845"/>
                <a:gridCol w="2700372"/>
                <a:gridCol w="443723"/>
                <a:gridCol w="560993"/>
                <a:gridCol w="408859"/>
                <a:gridCol w="557823"/>
                <a:gridCol w="484926"/>
                <a:gridCol w="713127"/>
                <a:gridCol w="570501"/>
                <a:gridCol w="621212"/>
                <a:gridCol w="560993"/>
                <a:gridCol w="583179"/>
                <a:gridCol w="659246"/>
              </a:tblGrid>
              <a:tr h="161925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 dirty="0">
                          <a:effectLst/>
                        </a:rPr>
                        <a:t>ID</a:t>
                      </a:r>
                      <a:endParaRPr lang="es-PE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 dirty="0">
                          <a:effectLst/>
                        </a:rPr>
                        <a:t>Nombre</a:t>
                      </a:r>
                      <a:endParaRPr lang="es-PE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 dirty="0" err="1">
                          <a:effectLst/>
                        </a:rPr>
                        <a:t>Region</a:t>
                      </a:r>
                      <a:endParaRPr lang="es-PE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 dirty="0" err="1">
                          <a:effectLst/>
                        </a:rPr>
                        <a:t>Dist</a:t>
                      </a:r>
                      <a:r>
                        <a:rPr lang="es-PE" sz="900" u="none" strike="noStrike" dirty="0">
                          <a:effectLst/>
                        </a:rPr>
                        <a:t>.</a:t>
                      </a:r>
                      <a:endParaRPr lang="es-PE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 dirty="0">
                          <a:effectLst/>
                        </a:rPr>
                        <a:t>Prov.</a:t>
                      </a:r>
                      <a:endParaRPr lang="es-PE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 dirty="0">
                          <a:effectLst/>
                        </a:rPr>
                        <a:t>Tema</a:t>
                      </a:r>
                      <a:endParaRPr lang="es-PE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 dirty="0">
                          <a:effectLst/>
                        </a:rPr>
                        <a:t>Estado</a:t>
                      </a:r>
                      <a:endParaRPr lang="es-PE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 dirty="0" err="1">
                          <a:effectLst/>
                        </a:rPr>
                        <a:t>Nivel_Edu</a:t>
                      </a:r>
                      <a:endParaRPr lang="es-PE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 dirty="0" err="1">
                          <a:effectLst/>
                        </a:rPr>
                        <a:t>NumPers</a:t>
                      </a:r>
                      <a:endParaRPr lang="es-PE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 dirty="0" err="1">
                          <a:effectLst/>
                        </a:rPr>
                        <a:t>NumPisos</a:t>
                      </a:r>
                      <a:endParaRPr lang="es-PE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 dirty="0" err="1">
                          <a:effectLst/>
                        </a:rPr>
                        <a:t>EdMat</a:t>
                      </a:r>
                      <a:endParaRPr lang="es-PE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 dirty="0" err="1">
                          <a:effectLst/>
                        </a:rPr>
                        <a:t>categoria</a:t>
                      </a:r>
                      <a:endParaRPr lang="es-PE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 dirty="0">
                          <a:effectLst/>
                        </a:rPr>
                        <a:t>date_</a:t>
                      </a:r>
                      <a:endParaRPr lang="es-PE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1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900" u="none" strike="noStrike">
                          <a:effectLst/>
                        </a:rPr>
                        <a:t>Sencico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Cusco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Wanchaq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Cusco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Educació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Bueno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Técnico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520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2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MatNoble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Privado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02/07/2015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5240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2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900" u="none" strike="noStrike">
                          <a:effectLst/>
                        </a:rPr>
                        <a:t>Senati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Cusco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Wanchaq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Cusco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Educació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Bueno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Técnico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800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5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MatNoble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Privado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02/07/2015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3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900" u="none" strike="noStrike" dirty="0">
                          <a:effectLst/>
                        </a:rPr>
                        <a:t>Colegio Daniel Estrada </a:t>
                      </a:r>
                      <a:r>
                        <a:rPr lang="es-PE" sz="900" u="none" strike="noStrike" dirty="0" err="1">
                          <a:effectLst/>
                        </a:rPr>
                        <a:t>Perez</a:t>
                      </a:r>
                      <a:endParaRPr lang="es-PE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Cusco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Wanchaq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Cusco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Educació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Regular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PRIM_SEC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350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2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MatNoble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Estatal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02/07/2015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5240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4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900" u="none" strike="noStrike">
                          <a:effectLst/>
                        </a:rPr>
                        <a:t>Clinica Materno Infantil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Cusco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Wanchaq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Cusco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Salud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Bueno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 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400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2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MatNoble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Privado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02/07/2015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5240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5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900" u="none" strike="noStrike">
                          <a:effectLst/>
                        </a:rPr>
                        <a:t>Universidad Andina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Cusco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Wanchaq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Cusco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Educació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Bueno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Superior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1000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4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MatNoble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Privado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02/07/2015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5240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6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900" u="none" strike="noStrike">
                          <a:effectLst/>
                        </a:rPr>
                        <a:t>Clinica Pardo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Cusco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Wanchaq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Cusco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Salud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Bueno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 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120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17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MatNoble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Privado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02/07/2015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5240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7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900" u="none" strike="noStrike">
                          <a:effectLst/>
                        </a:rPr>
                        <a:t>Colegio Maria de La Merced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Cusco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Wanchaq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Cusco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Educació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Bueno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Prim_Secun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300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3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MatNoble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Estatal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02/07/2015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5240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8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900" u="none" strike="noStrike">
                          <a:effectLst/>
                        </a:rPr>
                        <a:t>Parque Pachacutec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Cusco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Wanchaq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Cusco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Área Abi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Regular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 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0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0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MatNoble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Estatal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02/07/2015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5240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9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900" u="none" strike="noStrike">
                          <a:effectLst/>
                        </a:rPr>
                        <a:t>Jardin de Niños Pachacutec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Cusco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Wanchaq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Cusco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Educació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Regular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Inicial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180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0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Adobe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Privado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02/07/2015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5240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10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900" u="none" strike="noStrike">
                          <a:effectLst/>
                        </a:rPr>
                        <a:t>Centro Preventorio Especializado del Cancer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Cusco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Wanchaq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Cusco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Salud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Bueno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 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100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2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MatNoble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Estatal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02/07/2015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5240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11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900" u="none" strike="noStrike">
                          <a:effectLst/>
                        </a:rPr>
                        <a:t>Instituto Americana del Cusco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Cusco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Wanchaq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Cusco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Educació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Regular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Técnico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500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2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MatNoble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Privado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02/07/2015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5240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12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900" u="none" strike="noStrike">
                          <a:effectLst/>
                        </a:rPr>
                        <a:t>Plaza Tupac Amaru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Cusco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Wanchaq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Cusco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Área Abi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Bueno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 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0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0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MatNoble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Estatal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02/07/2015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5240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13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900" u="none" strike="noStrike">
                          <a:effectLst/>
                        </a:rPr>
                        <a:t>CEDIP Centro de Desarrollo Integral de la Familia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Cusco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Wanchaq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Cusco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Educació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Regular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Inicial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100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1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MatNoble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Estatal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02/07/2015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5240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14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900" u="none" strike="noStrike">
                          <a:effectLst/>
                        </a:rPr>
                        <a:t>Jardin Inicial Urpicha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Cusco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Wanchaq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Cusco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Educació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Regular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Inicial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60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2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MatNoble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Privado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02/07/2015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5240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15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900" u="none" strike="noStrike">
                          <a:effectLst/>
                        </a:rPr>
                        <a:t>Centro de Idiomas UAC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Cusco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Wanchaq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Cusco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Educació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Bueno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Técnico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300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3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MatNoble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Privado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02/07/2015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5240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16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900" u="none" strike="noStrike">
                          <a:effectLst/>
                        </a:rPr>
                        <a:t>Academia Nobel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Cusco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Wanchaq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Cusco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Educació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Bueno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Prim_Secun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600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6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MatNoble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Privado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02/07/2015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61925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17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900" u="none" strike="noStrike">
                          <a:effectLst/>
                        </a:rPr>
                        <a:t>Academia Millenium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Cusco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Wanchaq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Cusco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Educació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Regular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Prim_Secun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1800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5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 dirty="0" err="1">
                          <a:effectLst/>
                        </a:rPr>
                        <a:t>MatNoble</a:t>
                      </a:r>
                      <a:endParaRPr lang="es-PE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>
                          <a:effectLst/>
                        </a:rPr>
                        <a:t>Privado</a:t>
                      </a:r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 dirty="0">
                          <a:effectLst/>
                        </a:rPr>
                        <a:t>02/07/2015</a:t>
                      </a:r>
                      <a:endParaRPr lang="es-PE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993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430" y="134743"/>
            <a:ext cx="9744315" cy="6496209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107858" y="3198181"/>
            <a:ext cx="776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MAPA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42431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áfico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7137359"/>
              </p:ext>
            </p:extLst>
          </p:nvPr>
        </p:nvGraphicFramePr>
        <p:xfrm>
          <a:off x="4177991" y="18399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Gráfico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8549637"/>
              </p:ext>
            </p:extLst>
          </p:nvPr>
        </p:nvGraphicFramePr>
        <p:xfrm>
          <a:off x="2412960" y="3360234"/>
          <a:ext cx="3686175" cy="259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Gráfico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4350235"/>
              </p:ext>
            </p:extLst>
          </p:nvPr>
        </p:nvGraphicFramePr>
        <p:xfrm>
          <a:off x="7222273" y="336209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Tab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695379"/>
              </p:ext>
            </p:extLst>
          </p:nvPr>
        </p:nvGraphicFramePr>
        <p:xfrm>
          <a:off x="1862252" y="970156"/>
          <a:ext cx="2193933" cy="760095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1370140"/>
                <a:gridCol w="823793"/>
              </a:tblGrid>
              <a:tr h="15240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u="none" strike="noStrike">
                          <a:effectLst/>
                        </a:rPr>
                        <a:t>Educación</a:t>
                      </a:r>
                      <a:endParaRPr lang="es-PE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u="none" strike="noStrike">
                          <a:effectLst/>
                        </a:rPr>
                        <a:t>12</a:t>
                      </a:r>
                      <a:endParaRPr lang="es-PE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5240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u="none" strike="noStrike">
                          <a:effectLst/>
                        </a:rPr>
                        <a:t>Salud</a:t>
                      </a:r>
                      <a:endParaRPr lang="es-PE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u="none" strike="noStrike">
                          <a:effectLst/>
                        </a:rPr>
                        <a:t>3</a:t>
                      </a:r>
                      <a:endParaRPr lang="es-PE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5240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u="none" strike="noStrike">
                          <a:effectLst/>
                        </a:rPr>
                        <a:t>Zonas Abiertas</a:t>
                      </a:r>
                      <a:endParaRPr lang="es-PE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u="none" strike="noStrike" dirty="0">
                          <a:effectLst/>
                        </a:rPr>
                        <a:t>2</a:t>
                      </a:r>
                      <a:endParaRPr lang="es-PE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767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231" y="123592"/>
            <a:ext cx="9699710" cy="6466472"/>
          </a:xfrm>
          <a:prstGeom prst="rect">
            <a:avLst/>
          </a:prstGeom>
        </p:spPr>
      </p:pic>
      <p:sp>
        <p:nvSpPr>
          <p:cNvPr id="3" name="Flecha a la derecha con bandas 2"/>
          <p:cNvSpPr/>
          <p:nvPr/>
        </p:nvSpPr>
        <p:spPr>
          <a:xfrm rot="11428149">
            <a:off x="6134326" y="2815786"/>
            <a:ext cx="978408" cy="1350519"/>
          </a:xfrm>
          <a:prstGeom prst="stripedRightArrow">
            <a:avLst/>
          </a:prstGeom>
          <a:solidFill>
            <a:srgbClr val="FF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Rectángulo 3"/>
          <p:cNvSpPr/>
          <p:nvPr/>
        </p:nvSpPr>
        <p:spPr>
          <a:xfrm>
            <a:off x="4710797" y="392027"/>
            <a:ext cx="2098010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s-PE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 CASO DE SISMO</a:t>
            </a:r>
            <a:endParaRPr lang="es-PE" dirty="0"/>
          </a:p>
        </p:txBody>
      </p:sp>
      <p:sp>
        <p:nvSpPr>
          <p:cNvPr id="6" name="Elipse 5"/>
          <p:cNvSpPr/>
          <p:nvPr/>
        </p:nvSpPr>
        <p:spPr>
          <a:xfrm>
            <a:off x="3810000" y="3129776"/>
            <a:ext cx="156117" cy="144965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Elipse 6"/>
          <p:cNvSpPr/>
          <p:nvPr/>
        </p:nvSpPr>
        <p:spPr>
          <a:xfrm>
            <a:off x="5423210" y="3356828"/>
            <a:ext cx="156117" cy="144965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Llamada de flecha hacia abajo 7"/>
          <p:cNvSpPr/>
          <p:nvPr/>
        </p:nvSpPr>
        <p:spPr>
          <a:xfrm>
            <a:off x="4845402" y="1746859"/>
            <a:ext cx="914400" cy="624468"/>
          </a:xfrm>
          <a:prstGeom prst="downArrowCallou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 smtClean="0"/>
              <a:t>Capacidad: 50</a:t>
            </a:r>
            <a:endParaRPr lang="es-PE" sz="1100" dirty="0"/>
          </a:p>
        </p:txBody>
      </p:sp>
      <p:sp>
        <p:nvSpPr>
          <p:cNvPr id="9" name="Llamada de flecha hacia abajo 8"/>
          <p:cNvSpPr/>
          <p:nvPr/>
        </p:nvSpPr>
        <p:spPr>
          <a:xfrm>
            <a:off x="4172612" y="2007127"/>
            <a:ext cx="914400" cy="624468"/>
          </a:xfrm>
          <a:prstGeom prst="downArrowCallou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 smtClean="0"/>
              <a:t>Capacidad: 100</a:t>
            </a:r>
            <a:endParaRPr lang="es-PE" sz="1100" dirty="0"/>
          </a:p>
        </p:txBody>
      </p:sp>
      <p:sp>
        <p:nvSpPr>
          <p:cNvPr id="10" name="Llamada de flecha hacia abajo 9"/>
          <p:cNvSpPr/>
          <p:nvPr/>
        </p:nvSpPr>
        <p:spPr>
          <a:xfrm>
            <a:off x="4083402" y="1198591"/>
            <a:ext cx="914400" cy="624468"/>
          </a:xfrm>
          <a:prstGeom prst="downArrowCallou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 smtClean="0"/>
              <a:t>Capacidad: 120</a:t>
            </a:r>
            <a:endParaRPr lang="es-PE" sz="1100" dirty="0"/>
          </a:p>
        </p:txBody>
      </p:sp>
      <p:sp>
        <p:nvSpPr>
          <p:cNvPr id="11" name="Flecha curvada hacia la derecha 10"/>
          <p:cNvSpPr/>
          <p:nvPr/>
        </p:nvSpPr>
        <p:spPr>
          <a:xfrm>
            <a:off x="3090209" y="2007127"/>
            <a:ext cx="317215" cy="565975"/>
          </a:xfrm>
          <a:prstGeom prst="curvedRightArrow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55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126" y="813368"/>
            <a:ext cx="10380164" cy="5836292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667126" y="356168"/>
            <a:ext cx="3313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/>
              <a:t>http://cuscogeonode.state.gov/</a:t>
            </a:r>
          </a:p>
        </p:txBody>
      </p:sp>
    </p:spTree>
    <p:extLst>
      <p:ext uri="{BB962C8B-B14F-4D97-AF65-F5344CB8AC3E}">
        <p14:creationId xmlns:p14="http://schemas.microsoft.com/office/powerpoint/2010/main" val="127981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504" y="382556"/>
            <a:ext cx="10383247" cy="562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49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1484311" y="74640"/>
            <a:ext cx="10018713" cy="76821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PROBLEMAS Y LIMITACIONES</a:t>
            </a:r>
            <a:endParaRPr lang="es-P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3683922" y="1348372"/>
            <a:ext cx="561948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PE" dirty="0" smtClean="0"/>
              <a:t>Llenado de formularios es la Aplicación SURVEY123.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PE" dirty="0" smtClean="0"/>
              <a:t>Problemas en la recolección de datos de campo.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PE" dirty="0" smtClean="0"/>
              <a:t>Limitado tiempo de para la recolección de datos.</a:t>
            </a:r>
          </a:p>
          <a:p>
            <a:endParaRPr lang="es-PE" dirty="0" smtClean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484310" y="3054215"/>
            <a:ext cx="10018713" cy="76821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LECCIONES APRENDIDAS</a:t>
            </a:r>
            <a:endParaRPr lang="es-P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3357087" y="4327948"/>
            <a:ext cx="77871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s-PE" dirty="0" smtClean="0"/>
              <a:t>Manejo del software ARCGIS.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PE" dirty="0" smtClean="0"/>
              <a:t>Nuevas metodologías de levantamiento de información mediante aplicación de Smartphone.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PE" dirty="0" smtClean="0"/>
              <a:t>Manejo de aplicaciones GPS en celulares Smartphone.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PE" dirty="0" smtClean="0"/>
              <a:t>Aprender nuevas alternativas para la recolección de datos.</a:t>
            </a:r>
          </a:p>
        </p:txBody>
      </p:sp>
    </p:spTree>
    <p:extLst>
      <p:ext uri="{BB962C8B-B14F-4D97-AF65-F5344CB8AC3E}">
        <p14:creationId xmlns:p14="http://schemas.microsoft.com/office/powerpoint/2010/main" val="51143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8BB434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1A9F9826-882C-40B9-8F38-5A3B8CFD19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TM03457496[[fn=Paralaje]]</Template>
  <TotalTime>151</TotalTime>
  <Words>413</Words>
  <Application>Microsoft Office PowerPoint</Application>
  <PresentationFormat>Panorámica</PresentationFormat>
  <Paragraphs>268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Cambria</vt:lpstr>
      <vt:lpstr>Wingdings</vt:lpstr>
      <vt:lpstr>Parallax</vt:lpstr>
      <vt:lpstr>MAPEO DE CIUDADES SECUNDARIAS</vt:lpstr>
      <vt:lpstr>DISEÑO, MAPAS, TABLAS Y GRAFICOS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ISC-UNSAAC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Mapeo de ciudades secundarias</dc:title>
  <dc:creator>ISC</dc:creator>
  <cp:lastModifiedBy>ISC</cp:lastModifiedBy>
  <cp:revision>17</cp:revision>
  <dcterms:created xsi:type="dcterms:W3CDTF">2015-07-03T13:41:49Z</dcterms:created>
  <dcterms:modified xsi:type="dcterms:W3CDTF">2015-07-03T16:52:01Z</dcterms:modified>
</cp:coreProperties>
</file>